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heme/theme4.xml" ContentType="application/vnd.openxmlformats-officedocument.theme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notesSlides/notesSlide4.xml" ContentType="application/vnd.openxmlformats-officedocument.presentationml.notesSlide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5.xml" ContentType="application/vnd.openxmlformats-officedocument.presentationml.notesSlide+xml"/>
  <Override PartName="/ppt/tags/tag310.xml" ContentType="application/vnd.openxmlformats-officedocument.presentationml.tags+xml"/>
  <Override PartName="/ppt/notesSlides/notesSlide6.xml" ContentType="application/vnd.openxmlformats-officedocument.presentationml.notesSlid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notesSlides/notesSlide7.xml" ContentType="application/vnd.openxmlformats-officedocument.presentationml.notesSlide+xml"/>
  <Override PartName="/ppt/tags/tag315.xml" ContentType="application/vnd.openxmlformats-officedocument.presentationml.tags+xml"/>
  <Override PartName="/ppt/notesSlides/notesSlide8.xml" ContentType="application/vnd.openxmlformats-officedocument.presentationml.notesSlide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</p:sldMasterIdLst>
  <p:notesMasterIdLst>
    <p:notesMasterId r:id="rId36"/>
  </p:notesMasterIdLst>
  <p:sldIdLst>
    <p:sldId id="271" r:id="rId4"/>
    <p:sldId id="275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6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73E2E3B-22D4-4E97-959D-C526BE2FB80F}">
          <p14:sldIdLst>
            <p14:sldId id="271"/>
            <p14:sldId id="275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6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5AA1-A713-47D2-991E-C46A40018DF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164D-F2B6-4411-AA65-AB83EFAF30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164D-F2B6-4411-AA65-AB83EFAF30C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164D-F2B6-4411-AA65-AB83EFAF30C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1.jpeg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1.jpe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1.jpeg"/><Relationship Id="rId4" Type="http://schemas.openxmlformats.org/officeDocument/2006/relationships/tags" Target="../tags/tag59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7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7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8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9" Type="http://schemas.openxmlformats.org/officeDocument/2006/relationships/image" Target="../media/image1.jpe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1.jpeg"/><Relationship Id="rId5" Type="http://schemas.openxmlformats.org/officeDocument/2006/relationships/tags" Target="../tags/tag10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1.jpeg"/><Relationship Id="rId5" Type="http://schemas.openxmlformats.org/officeDocument/2006/relationships/tags" Target="../tags/tag10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8.xml"/><Relationship Id="rId9" Type="http://schemas.openxmlformats.org/officeDocument/2006/relationships/tags" Target="../tags/tag11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image" Target="../media/image1.jpeg"/><Relationship Id="rId5" Type="http://schemas.openxmlformats.org/officeDocument/2006/relationships/tags" Target="../tags/tag11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7.xml"/><Relationship Id="rId9" Type="http://schemas.openxmlformats.org/officeDocument/2006/relationships/tags" Target="../tags/tag12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image" Target="../media/image1.jpeg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tags" Target="../tags/tag133.xml"/><Relationship Id="rId5" Type="http://schemas.openxmlformats.org/officeDocument/2006/relationships/tags" Target="../tags/tag127.xml"/><Relationship Id="rId10" Type="http://schemas.openxmlformats.org/officeDocument/2006/relationships/tags" Target="../tags/tag132.xml"/><Relationship Id="rId4" Type="http://schemas.openxmlformats.org/officeDocument/2006/relationships/tags" Target="../tags/tag126.xml"/><Relationship Id="rId9" Type="http://schemas.openxmlformats.org/officeDocument/2006/relationships/tags" Target="../tags/tag13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9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4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9" Type="http://schemas.openxmlformats.org/officeDocument/2006/relationships/image" Target="../media/image1.jpe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6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10" Type="http://schemas.openxmlformats.org/officeDocument/2006/relationships/image" Target="../media/image1.jpeg"/><Relationship Id="rId4" Type="http://schemas.openxmlformats.org/officeDocument/2006/relationships/tags" Target="../tags/tag169.xml"/><Relationship Id="rId9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1.jpe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178.xml"/><Relationship Id="rId10" Type="http://schemas.openxmlformats.org/officeDocument/2006/relationships/tags" Target="../tags/tag183.xml"/><Relationship Id="rId4" Type="http://schemas.openxmlformats.org/officeDocument/2006/relationships/tags" Target="../tags/tag177.xml"/><Relationship Id="rId9" Type="http://schemas.openxmlformats.org/officeDocument/2006/relationships/tags" Target="../tags/tag18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18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1.jpe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4.xml"/><Relationship Id="rId4" Type="http://schemas.openxmlformats.org/officeDocument/2006/relationships/tags" Target="../tags/tag193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10" Type="http://schemas.openxmlformats.org/officeDocument/2006/relationships/image" Target="../media/image1.jpeg"/><Relationship Id="rId4" Type="http://schemas.openxmlformats.org/officeDocument/2006/relationships/tags" Target="../tags/tag198.xml"/><Relationship Id="rId9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9" Type="http://schemas.openxmlformats.org/officeDocument/2006/relationships/image" Target="../media/image1.jpe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1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image" Target="../media/image1.jpe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20.xml"/><Relationship Id="rId4" Type="http://schemas.openxmlformats.org/officeDocument/2006/relationships/tags" Target="../tags/tag219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2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9" Type="http://schemas.openxmlformats.org/officeDocument/2006/relationships/image" Target="../media/image1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image" Target="../media/image1.jpeg"/><Relationship Id="rId5" Type="http://schemas.openxmlformats.org/officeDocument/2006/relationships/tags" Target="../tags/tag238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37.xml"/><Relationship Id="rId9" Type="http://schemas.openxmlformats.org/officeDocument/2006/relationships/tags" Target="../tags/tag24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50.xml"/><Relationship Id="rId3" Type="http://schemas.openxmlformats.org/officeDocument/2006/relationships/tags" Target="../tags/tag245.xml"/><Relationship Id="rId7" Type="http://schemas.openxmlformats.org/officeDocument/2006/relationships/tags" Target="../tags/tag249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image" Target="../media/image1.jpeg"/><Relationship Id="rId5" Type="http://schemas.openxmlformats.org/officeDocument/2006/relationships/tags" Target="../tags/tag247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46.xml"/><Relationship Id="rId9" Type="http://schemas.openxmlformats.org/officeDocument/2006/relationships/tags" Target="../tags/tag25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image" Target="../media/image1.jpeg"/><Relationship Id="rId5" Type="http://schemas.openxmlformats.org/officeDocument/2006/relationships/tags" Target="../tags/tag256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55.xml"/><Relationship Id="rId9" Type="http://schemas.openxmlformats.org/officeDocument/2006/relationships/tags" Target="../tags/tag260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13" Type="http://schemas.openxmlformats.org/officeDocument/2006/relationships/image" Target="../media/image1.jpeg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tags" Target="../tags/tag271.xml"/><Relationship Id="rId5" Type="http://schemas.openxmlformats.org/officeDocument/2006/relationships/tags" Target="../tags/tag265.xml"/><Relationship Id="rId10" Type="http://schemas.openxmlformats.org/officeDocument/2006/relationships/tags" Target="../tags/tag270.xml"/><Relationship Id="rId4" Type="http://schemas.openxmlformats.org/officeDocument/2006/relationships/tags" Target="../tags/tag264.xml"/><Relationship Id="rId9" Type="http://schemas.openxmlformats.org/officeDocument/2006/relationships/tags" Target="../tags/tag269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9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378585" y="1569720"/>
            <a:ext cx="9436735" cy="2717800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副标题 4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1867629" y="3573806"/>
            <a:ext cx="8459470" cy="49847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80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3" name="标题 5"/>
          <p:cNvSpPr>
            <a:spLocks noGrp="1"/>
          </p:cNvSpPr>
          <p:nvPr>
            <p:ph type="ctrTitle" idx="2" hasCustomPrompt="1"/>
            <p:custDataLst>
              <p:tags r:id="rId6"/>
            </p:custDataLst>
          </p:nvPr>
        </p:nvSpPr>
        <p:spPr>
          <a:xfrm>
            <a:off x="1867629" y="1785646"/>
            <a:ext cx="8459470" cy="155384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7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ic_su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7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2325050" y="3041013"/>
            <a:ext cx="7541895" cy="109283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4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副标题 8"/>
          <p:cNvSpPr>
            <a:spLocks noGrp="1"/>
          </p:cNvSpPr>
          <p:nvPr>
            <p:ph type="subTitle" idx="3" hasCustomPrompt="1"/>
            <p:custDataLst>
              <p:tags r:id="rId6"/>
            </p:custDataLst>
          </p:nvPr>
        </p:nvSpPr>
        <p:spPr>
          <a:xfrm>
            <a:off x="2325050" y="4398643"/>
            <a:ext cx="7541895" cy="9353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320540" y="0"/>
            <a:ext cx="7866380" cy="6858000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2024/6/22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378585" y="1569720"/>
            <a:ext cx="9436735" cy="2717800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2707417" y="3649371"/>
            <a:ext cx="6779895" cy="42291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8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707417" y="1785646"/>
            <a:ext cx="6779895" cy="163830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000" b="1" i="0" u="none" strike="noStrike" kern="1200" cap="none" spc="10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25284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378585" y="1569720"/>
            <a:ext cx="9436735" cy="2717800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副标题 4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1867629" y="3573806"/>
            <a:ext cx="8459470" cy="49847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80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3" name="标题 5"/>
          <p:cNvSpPr>
            <a:spLocks noGrp="1"/>
          </p:cNvSpPr>
          <p:nvPr>
            <p:ph type="ctrTitle" idx="2" hasCustomPrompt="1"/>
            <p:custDataLst>
              <p:tags r:id="rId6"/>
            </p:custDataLst>
          </p:nvPr>
        </p:nvSpPr>
        <p:spPr>
          <a:xfrm>
            <a:off x="1867629" y="1785646"/>
            <a:ext cx="8459470" cy="155384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7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ic_su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7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2325050" y="3041013"/>
            <a:ext cx="7541895" cy="109283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4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副标题 8"/>
          <p:cNvSpPr>
            <a:spLocks noGrp="1"/>
          </p:cNvSpPr>
          <p:nvPr>
            <p:ph type="subTitle" idx="3" hasCustomPrompt="1"/>
            <p:custDataLst>
              <p:tags r:id="rId6"/>
            </p:custDataLst>
          </p:nvPr>
        </p:nvSpPr>
        <p:spPr>
          <a:xfrm>
            <a:off x="2325050" y="4398643"/>
            <a:ext cx="7541895" cy="9353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320540" y="0"/>
            <a:ext cx="7866380" cy="6858000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2024/6/22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378585" y="1569720"/>
            <a:ext cx="9436735" cy="2717800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ïṧḷíďe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2283355" y="2433068"/>
            <a:ext cx="8149815" cy="1919555"/>
          </a:xfrm>
        </p:spPr>
        <p:txBody>
          <a:bodyPr vert="horz" lIns="51614" tIns="25807" rIns="51614" bIns="25807" rtlCol="0" anchor="t">
            <a:normAutofit/>
          </a:bodyPr>
          <a:lstStyle>
            <a:lvl1pPr marL="0" marR="0" algn="ctr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10800" b="1" i="0" u="none" strike="noStrike" kern="1200" cap="none" spc="250" normalizeH="0" baseline="0" noProof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添加标题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25284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FDEDE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14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ags" Target="../tags/tag1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ags" Target="../tags/tag14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tags" Target="../tags/tag145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ags" Target="../tags/tag144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ags" Target="../tags/tag1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E2393-B4A1-44D8-A168-DBA1F9251077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E8958-A2F2-4AE9-BDD3-26EA65E67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09.xml"/><Relationship Id="rId7" Type="http://schemas.openxmlformats.org/officeDocument/2006/relationships/image" Target="../media/image17.png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3" Type="http://schemas.openxmlformats.org/officeDocument/2006/relationships/tags" Target="../tags/tag284.xml"/><Relationship Id="rId21" Type="http://schemas.openxmlformats.org/officeDocument/2006/relationships/tags" Target="../tags/tag302.xml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0" Type="http://schemas.openxmlformats.org/officeDocument/2006/relationships/tags" Target="../tags/tag301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24" Type="http://schemas.openxmlformats.org/officeDocument/2006/relationships/notesSlide" Target="../notesSlides/notesSlide1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23" Type="http://schemas.openxmlformats.org/officeDocument/2006/relationships/slideLayout" Target="../slideLayouts/slideLayout17.xml"/><Relationship Id="rId10" Type="http://schemas.openxmlformats.org/officeDocument/2006/relationships/tags" Target="../tags/tag291.xml"/><Relationship Id="rId19" Type="http://schemas.openxmlformats.org/officeDocument/2006/relationships/tags" Target="../tags/tag300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tags" Target="../tags/tag30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6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4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7" Type="http://schemas.openxmlformats.org/officeDocument/2006/relationships/image" Target="../media/image15.png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1"/>
          <p:cNvSpPr>
            <a:spLocks noGrp="1"/>
          </p:cNvSpPr>
          <p:nvPr>
            <p:ph type="subTitle" idx="3"/>
            <p:custDataLst>
              <p:tags r:id="rId2"/>
            </p:custDataLst>
          </p:nvPr>
        </p:nvSpPr>
        <p:spPr>
          <a:xfrm>
            <a:off x="1866265" y="3288055"/>
            <a:ext cx="8459470" cy="784226"/>
          </a:xfrm>
        </p:spPr>
        <p:txBody>
          <a:bodyPr>
            <a:normAutofit/>
          </a:bodyPr>
          <a:lstStyle/>
          <a:p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</a:rPr>
              <a:t>熊嘉伟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</a:rPr>
              <a:t>吴易承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</a:rPr>
              <a:t>王若同</a:t>
            </a:r>
          </a:p>
        </p:txBody>
      </p:sp>
      <p:sp>
        <p:nvSpPr>
          <p:cNvPr id="5" name="标题 2"/>
          <p:cNvSpPr>
            <a:spLocks noGrp="1"/>
          </p:cNvSpPr>
          <p:nvPr>
            <p:ph type="ctrTitle" idx="2"/>
            <p:custDataLst>
              <p:tags r:id="rId3"/>
            </p:custDataLst>
          </p:nvPr>
        </p:nvSpPr>
        <p:spPr>
          <a:xfrm>
            <a:off x="1866265" y="1785646"/>
            <a:ext cx="8459470" cy="1268094"/>
          </a:xfrm>
        </p:spPr>
        <p:txBody>
          <a:bodyPr/>
          <a:lstStyle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Assignment3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75" y="2702560"/>
            <a:ext cx="10902315" cy="32873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6490" y="352425"/>
            <a:ext cx="6581775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75" y="1782445"/>
            <a:ext cx="4229100" cy="4038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10" y="154940"/>
            <a:ext cx="6597650" cy="65068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02525" y="1146810"/>
            <a:ext cx="47517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/>
              <a:t>晚上最多</a:t>
            </a:r>
          </a:p>
          <a:p>
            <a:endParaRPr lang="zh-CN" altLang="en-US" sz="3200"/>
          </a:p>
          <a:p>
            <a:endParaRPr lang="zh-CN" altLang="en-US" sz="3200"/>
          </a:p>
          <a:p>
            <a:endParaRPr lang="zh-CN" altLang="en-US" sz="320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chemeClr val="tx1"/>
                </a:solidFill>
              </a:rPr>
              <a:t>早高峰多</a:t>
            </a:r>
          </a:p>
          <a:p>
            <a:pPr marL="0" lvl="0" indent="0">
              <a:buNone/>
            </a:pPr>
            <a:endParaRPr lang="zh-CN" altLang="en-US" sz="3200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lang="zh-CN" altLang="en-US" sz="3200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lang="zh-CN" altLang="en-US" sz="3200">
              <a:solidFill>
                <a:schemeClr val="tx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chemeClr val="tx1"/>
                </a:solidFill>
              </a:rPr>
              <a:t>凌晨较少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" y="124460"/>
            <a:ext cx="6083300" cy="1790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" y="2178685"/>
            <a:ext cx="5185410" cy="45053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180" y="172085"/>
            <a:ext cx="4791075" cy="1695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810" y="1915160"/>
            <a:ext cx="4352925" cy="4543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" y="1288415"/>
            <a:ext cx="10190480" cy="5236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0600" y="354965"/>
            <a:ext cx="3457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Question1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980" y="1148715"/>
            <a:ext cx="7178675" cy="3794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85" y="290195"/>
            <a:ext cx="11012170" cy="6276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560" y="1950720"/>
            <a:ext cx="5171440" cy="3373120"/>
          </a:xfrm>
          <a:prstGeom prst="rect">
            <a:avLst/>
          </a:prstGeom>
        </p:spPr>
      </p:pic>
      <p:pic>
        <p:nvPicPr>
          <p:cNvPr id="1025" name="Frame1">
            <a:extLst>
              <a:ext uri="{FF2B5EF4-FFF2-40B4-BE49-F238E27FC236}">
                <a16:creationId xmlns:a16="http://schemas.microsoft.com/office/drawing/2014/main" id="{AAD55D40-12B1-1C50-A9F7-39ED39752C3B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0"/>
            <a:ext cx="65833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/>
              <a:t>第二题</a:t>
            </a:r>
            <a:r>
              <a:rPr lang="en-US" altLang="zh-CN"/>
              <a:t>&amp;</a:t>
            </a:r>
            <a:r>
              <a:rPr lang="zh-CN" altLang="en-US"/>
              <a:t>第四题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主要思路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77875" y="2445385"/>
            <a:ext cx="315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计算总价</a:t>
            </a:r>
          </a:p>
        </p:txBody>
      </p:sp>
      <p:sp>
        <p:nvSpPr>
          <p:cNvPr id="5" name="右箭头 4"/>
          <p:cNvSpPr/>
          <p:nvPr/>
        </p:nvSpPr>
        <p:spPr>
          <a:xfrm>
            <a:off x="3056890" y="2491105"/>
            <a:ext cx="1142365" cy="491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73575" y="2464435"/>
            <a:ext cx="30441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按时间</a:t>
            </a:r>
            <a:r>
              <a:rPr lang="en-US" altLang="zh-CN" sz="3200"/>
              <a:t>groupby</a:t>
            </a:r>
            <a:r>
              <a:rPr lang="zh-CN" altLang="en-US" sz="3200"/>
              <a:t>计算均值</a:t>
            </a:r>
          </a:p>
        </p:txBody>
      </p:sp>
      <p:sp>
        <p:nvSpPr>
          <p:cNvPr id="7" name="右箭头 6"/>
          <p:cNvSpPr/>
          <p:nvPr/>
        </p:nvSpPr>
        <p:spPr>
          <a:xfrm>
            <a:off x="7588885" y="2464435"/>
            <a:ext cx="1136015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44305" y="2425065"/>
            <a:ext cx="3006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分析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总价计算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按总价加上拥堵费计算：</a:t>
            </a:r>
          </a:p>
          <a:p>
            <a:pPr marL="0" indent="0">
              <a:buNone/>
            </a:pPr>
            <a:r>
              <a:rPr lang="en-US" altLang="zh-CN"/>
              <a:t>      </a:t>
            </a:r>
            <a:r>
              <a:rPr lang="zh-CN" altLang="en-US"/>
              <a:t>由于纽约出租车司机最后拿到的收入为总价加上拥堵外加费用，前者一般当面结清，后者可能会在后期邮寄账单结算，所以司机收入应为两者之和。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2844165"/>
            <a:ext cx="5727065" cy="25095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总价除以时间：</a:t>
            </a:r>
          </a:p>
          <a:p>
            <a:pPr marL="0" indent="0">
              <a:buNone/>
            </a:pPr>
            <a:r>
              <a:rPr lang="en-US" altLang="zh-CN"/>
              <a:t>         </a:t>
            </a:r>
            <a:r>
              <a:rPr lang="zh-CN" altLang="en-US"/>
              <a:t>直接算总价是相当不合理的，因为将跑一个小时挣</a:t>
            </a:r>
            <a:r>
              <a:rPr lang="en-US" altLang="zh-CN"/>
              <a:t>100</a:t>
            </a:r>
            <a:r>
              <a:rPr lang="zh-CN" altLang="en-US"/>
              <a:t>刀看做比</a:t>
            </a:r>
            <a:r>
              <a:rPr lang="en-US" altLang="zh-CN"/>
              <a:t>10</a:t>
            </a:r>
            <a:r>
              <a:rPr lang="zh-CN" altLang="en-US"/>
              <a:t>分钟挣</a:t>
            </a:r>
            <a:r>
              <a:rPr lang="en-US" altLang="zh-CN"/>
              <a:t>50</a:t>
            </a:r>
            <a:r>
              <a:rPr lang="zh-CN" altLang="en-US"/>
              <a:t>刀挣得多是不公平的，我们用单位时间的收入来代替总价。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2812415"/>
            <a:ext cx="8731250" cy="30899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89007" y="2541055"/>
            <a:ext cx="2540025" cy="126794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zh-CN" altLang="en-US" sz="6600" spc="2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</a:p>
        </p:txBody>
      </p:sp>
      <p:sp>
        <p:nvSpPr>
          <p:cNvPr id="2" name="菱形 39"/>
          <p:cNvSpPr/>
          <p:nvPr>
            <p:custDataLst>
              <p:tags r:id="rId3"/>
            </p:custDataLst>
          </p:nvPr>
        </p:nvSpPr>
        <p:spPr>
          <a:xfrm>
            <a:off x="5432488" y="5173980"/>
            <a:ext cx="518795" cy="518795"/>
          </a:xfrm>
          <a:prstGeom prst="diamond">
            <a:avLst/>
          </a:prstGeom>
          <a:solidFill>
            <a:srgbClr val="F2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/>
          </a:bodyPr>
          <a:lstStyle/>
          <a:p>
            <a:pPr algn="ctr">
              <a:lnSpc>
                <a:spcPct val="100000"/>
              </a:lnSpc>
            </a:pPr>
            <a:endParaRPr lang="en-US" altLang="zh-CN" sz="1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41"/>
          <p:cNvSpPr txBox="1"/>
          <p:nvPr>
            <p:custDataLst>
              <p:tags r:id="rId4"/>
            </p:custDataLst>
          </p:nvPr>
        </p:nvSpPr>
        <p:spPr>
          <a:xfrm>
            <a:off x="6157023" y="5039360"/>
            <a:ext cx="4929505" cy="404495"/>
          </a:xfrm>
          <a:prstGeom prst="rect">
            <a:avLst/>
          </a:prstGeom>
          <a:noFill/>
        </p:spPr>
        <p:txBody>
          <a:bodyPr wrap="square" lIns="91440" tIns="45720" rIns="91440" bIns="0" anchor="b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Question4</a:t>
            </a:r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6157023" y="5466080"/>
            <a:ext cx="4929505" cy="363855"/>
          </a:xfrm>
          <a:prstGeom prst="rect">
            <a:avLst/>
          </a:prstGeom>
        </p:spPr>
        <p:txBody>
          <a:bodyPr vert="horz" wrap="square" lIns="90000" tIns="0" rIns="90000" bIns="46800" anchor="ctr" anchorCtr="0">
            <a:normAutofit/>
          </a:bodyPr>
          <a:lstStyle/>
          <a:p>
            <a:pPr algn="l"/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曼哈顿区的司机要不要去其他区接客？</a:t>
            </a: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5532183" y="5245100"/>
            <a:ext cx="320040" cy="377825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8" name="菱形 1"/>
          <p:cNvSpPr/>
          <p:nvPr>
            <p:custDataLst>
              <p:tags r:id="rId7"/>
            </p:custDataLst>
          </p:nvPr>
        </p:nvSpPr>
        <p:spPr>
          <a:xfrm>
            <a:off x="5432488" y="4171315"/>
            <a:ext cx="518795" cy="518795"/>
          </a:xfrm>
          <a:prstGeom prst="diamond">
            <a:avLst/>
          </a:prstGeom>
          <a:solidFill>
            <a:srgbClr val="D1A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/>
          </a:bodyPr>
          <a:lstStyle/>
          <a:p>
            <a:pPr algn="ctr">
              <a:lnSpc>
                <a:spcPct val="100000"/>
              </a:lnSpc>
            </a:pPr>
            <a:endParaRPr lang="en-US" altLang="zh-CN" sz="1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8" name="文本框 57"/>
          <p:cNvSpPr txBox="1"/>
          <p:nvPr>
            <p:custDataLst>
              <p:tags r:id="rId8"/>
            </p:custDataLst>
          </p:nvPr>
        </p:nvSpPr>
        <p:spPr>
          <a:xfrm>
            <a:off x="6157023" y="4036060"/>
            <a:ext cx="4929505" cy="404495"/>
          </a:xfrm>
          <a:prstGeom prst="rect">
            <a:avLst/>
          </a:prstGeom>
          <a:noFill/>
        </p:spPr>
        <p:txBody>
          <a:bodyPr wrap="square" lIns="91440" tIns="45720" rIns="91440" bIns="0" anchor="b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Question2</a:t>
            </a:r>
          </a:p>
        </p:txBody>
      </p:sp>
      <p:sp>
        <p:nvSpPr>
          <p:cNvPr id="59" name="文本框 58"/>
          <p:cNvSpPr txBox="1"/>
          <p:nvPr>
            <p:custDataLst>
              <p:tags r:id="rId9"/>
            </p:custDataLst>
          </p:nvPr>
        </p:nvSpPr>
        <p:spPr>
          <a:xfrm>
            <a:off x="6157023" y="4462780"/>
            <a:ext cx="4929505" cy="363855"/>
          </a:xfrm>
          <a:prstGeom prst="rect">
            <a:avLst/>
          </a:prstGeom>
        </p:spPr>
        <p:txBody>
          <a:bodyPr vert="horz" wrap="square" lIns="90000" tIns="0" rIns="90000" bIns="46800" anchor="ctr" anchorCtr="0">
            <a:normAutofit/>
          </a:bodyPr>
          <a:lstStyle/>
          <a:p>
            <a:pPr algn="l"/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各时段各自治市/镇的出租车平均收入</a:t>
            </a:r>
          </a:p>
        </p:txBody>
      </p:sp>
      <p:sp>
        <p:nvSpPr>
          <p:cNvPr id="11" name="矩形 18"/>
          <p:cNvSpPr/>
          <p:nvPr>
            <p:custDataLst>
              <p:tags r:id="rId10"/>
            </p:custDataLst>
          </p:nvPr>
        </p:nvSpPr>
        <p:spPr>
          <a:xfrm>
            <a:off x="5532183" y="4241800"/>
            <a:ext cx="320040" cy="377825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52" name="菱形 51"/>
          <p:cNvSpPr/>
          <p:nvPr>
            <p:custDataLst>
              <p:tags r:id="rId11"/>
            </p:custDataLst>
          </p:nvPr>
        </p:nvSpPr>
        <p:spPr>
          <a:xfrm>
            <a:off x="5432488" y="3168650"/>
            <a:ext cx="518795" cy="518795"/>
          </a:xfrm>
          <a:prstGeom prst="diamond">
            <a:avLst/>
          </a:prstGeom>
          <a:solidFill>
            <a:srgbClr val="F2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/>
          </a:bodyPr>
          <a:lstStyle/>
          <a:p>
            <a:pPr algn="ctr">
              <a:lnSpc>
                <a:spcPct val="100000"/>
              </a:lnSpc>
            </a:pPr>
            <a:endParaRPr lang="en-US" altLang="zh-CN" sz="1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2"/>
          <p:cNvSpPr txBox="1"/>
          <p:nvPr>
            <p:custDataLst>
              <p:tags r:id="rId12"/>
            </p:custDataLst>
          </p:nvPr>
        </p:nvSpPr>
        <p:spPr>
          <a:xfrm>
            <a:off x="6157023" y="3034030"/>
            <a:ext cx="4929505" cy="404495"/>
          </a:xfrm>
          <a:prstGeom prst="rect">
            <a:avLst/>
          </a:prstGeom>
          <a:noFill/>
        </p:spPr>
        <p:txBody>
          <a:bodyPr wrap="square" lIns="91440" tIns="45720" rIns="91440" bIns="0" anchor="b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Question1</a:t>
            </a:r>
          </a:p>
        </p:txBody>
      </p:sp>
      <p:sp>
        <p:nvSpPr>
          <p:cNvPr id="55" name="文本框 54"/>
          <p:cNvSpPr txBox="1"/>
          <p:nvPr>
            <p:custDataLst>
              <p:tags r:id="rId13"/>
            </p:custDataLst>
          </p:nvPr>
        </p:nvSpPr>
        <p:spPr>
          <a:xfrm>
            <a:off x="6157023" y="3460750"/>
            <a:ext cx="4929505" cy="363855"/>
          </a:xfrm>
          <a:prstGeom prst="rect">
            <a:avLst/>
          </a:prstGeom>
        </p:spPr>
        <p:txBody>
          <a:bodyPr vert="horz" wrap="square" lIns="90000" tIns="0" rIns="90000" bIns="46800" anchor="ctr" anchorCtr="0">
            <a:normAutofit/>
          </a:bodyPr>
          <a:lstStyle/>
          <a:p>
            <a:pPr algn="l"/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路径长度，分析各时间段路径繁忙/拥堵程度</a:t>
            </a:r>
          </a:p>
        </p:txBody>
      </p:sp>
      <p:sp>
        <p:nvSpPr>
          <p:cNvPr id="15" name="矩形 19"/>
          <p:cNvSpPr/>
          <p:nvPr>
            <p:custDataLst>
              <p:tags r:id="rId14"/>
            </p:custDataLst>
          </p:nvPr>
        </p:nvSpPr>
        <p:spPr>
          <a:xfrm>
            <a:off x="5532183" y="3239770"/>
            <a:ext cx="320040" cy="377825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48" name="菱形 47"/>
          <p:cNvSpPr/>
          <p:nvPr>
            <p:custDataLst>
              <p:tags r:id="rId15"/>
            </p:custDataLst>
          </p:nvPr>
        </p:nvSpPr>
        <p:spPr>
          <a:xfrm>
            <a:off x="5438203" y="2166620"/>
            <a:ext cx="518795" cy="518795"/>
          </a:xfrm>
          <a:prstGeom prst="diamond">
            <a:avLst/>
          </a:prstGeom>
          <a:solidFill>
            <a:srgbClr val="D1A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/>
          </a:bodyPr>
          <a:lstStyle/>
          <a:p>
            <a:pPr algn="ctr">
              <a:lnSpc>
                <a:spcPct val="100000"/>
              </a:lnSpc>
            </a:pPr>
            <a:endParaRPr lang="en-US" altLang="zh-CN" sz="1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16"/>
            </p:custDataLst>
          </p:nvPr>
        </p:nvSpPr>
        <p:spPr>
          <a:xfrm>
            <a:off x="6157023" y="2031364"/>
            <a:ext cx="4929505" cy="404495"/>
          </a:xfrm>
          <a:prstGeom prst="rect">
            <a:avLst/>
          </a:prstGeom>
          <a:noFill/>
        </p:spPr>
        <p:txBody>
          <a:bodyPr wrap="square" lIns="91440" tIns="45720" rIns="91440" bIns="0" anchor="b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Question3</a:t>
            </a:r>
          </a:p>
        </p:txBody>
      </p:sp>
      <p:sp>
        <p:nvSpPr>
          <p:cNvPr id="51" name="文本框 50"/>
          <p:cNvSpPr txBox="1"/>
          <p:nvPr>
            <p:custDataLst>
              <p:tags r:id="rId17"/>
            </p:custDataLst>
          </p:nvPr>
        </p:nvSpPr>
        <p:spPr>
          <a:xfrm>
            <a:off x="6157023" y="2458084"/>
            <a:ext cx="4929505" cy="363855"/>
          </a:xfrm>
          <a:prstGeom prst="rect">
            <a:avLst/>
          </a:prstGeom>
        </p:spPr>
        <p:txBody>
          <a:bodyPr vert="horz" wrap="square" lIns="90000" tIns="0" rIns="90000" bIns="46800" anchor="ctr" anchorCtr="0">
            <a:normAutofit/>
          </a:bodyPr>
          <a:lstStyle/>
          <a:p>
            <a:pPr algn="l"/>
            <a:r>
              <a:rPr lang="zh-CN" altLang="en-US" sz="1600" dirty="0">
                <a:sym typeface="+mn-ea"/>
              </a:rPr>
              <a:t>还原纽约出租车计费方式和小费计算方式</a:t>
            </a:r>
          </a:p>
        </p:txBody>
      </p:sp>
      <p:sp>
        <p:nvSpPr>
          <p:cNvPr id="21" name="矩形 20"/>
          <p:cNvSpPr/>
          <p:nvPr>
            <p:custDataLst>
              <p:tags r:id="rId18"/>
            </p:custDataLst>
          </p:nvPr>
        </p:nvSpPr>
        <p:spPr>
          <a:xfrm>
            <a:off x="5537898" y="2237105"/>
            <a:ext cx="320040" cy="377825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44" name="菱形 43"/>
          <p:cNvSpPr/>
          <p:nvPr>
            <p:custDataLst>
              <p:tags r:id="rId19"/>
            </p:custDataLst>
          </p:nvPr>
        </p:nvSpPr>
        <p:spPr>
          <a:xfrm>
            <a:off x="5438203" y="1163320"/>
            <a:ext cx="518795" cy="518795"/>
          </a:xfrm>
          <a:prstGeom prst="diamond">
            <a:avLst/>
          </a:prstGeom>
          <a:solidFill>
            <a:srgbClr val="F2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/>
          </a:bodyPr>
          <a:lstStyle/>
          <a:p>
            <a:pPr algn="ctr">
              <a:lnSpc>
                <a:spcPct val="100000"/>
              </a:lnSpc>
            </a:pPr>
            <a:endParaRPr lang="en-US" altLang="zh-CN" sz="1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20"/>
            </p:custDataLst>
          </p:nvPr>
        </p:nvSpPr>
        <p:spPr>
          <a:xfrm>
            <a:off x="6157023" y="1028700"/>
            <a:ext cx="4929505" cy="404495"/>
          </a:xfrm>
          <a:prstGeom prst="rect">
            <a:avLst/>
          </a:prstGeom>
          <a:noFill/>
        </p:spPr>
        <p:txBody>
          <a:bodyPr wrap="square" lIns="91440" tIns="45720" rIns="91440" bIns="0" anchor="b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预处理</a:t>
            </a:r>
          </a:p>
        </p:txBody>
      </p:sp>
      <p:sp>
        <p:nvSpPr>
          <p:cNvPr id="47" name="文本框 46"/>
          <p:cNvSpPr txBox="1"/>
          <p:nvPr>
            <p:custDataLst>
              <p:tags r:id="rId21"/>
            </p:custDataLst>
          </p:nvPr>
        </p:nvSpPr>
        <p:spPr>
          <a:xfrm>
            <a:off x="6157023" y="1455419"/>
            <a:ext cx="4929505" cy="363855"/>
          </a:xfrm>
          <a:prstGeom prst="rect">
            <a:avLst/>
          </a:prstGeom>
        </p:spPr>
        <p:txBody>
          <a:bodyPr vert="horz" wrap="square" lIns="90000" tIns="0" rIns="90000" bIns="46800" anchor="ctr" anchorCtr="0">
            <a:normAutofit/>
          </a:bodyPr>
          <a:lstStyle/>
          <a:p>
            <a:pPr algn="l"/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preprocess</a:t>
            </a:r>
          </a:p>
        </p:txBody>
      </p:sp>
      <p:sp>
        <p:nvSpPr>
          <p:cNvPr id="16" name="矩形 21"/>
          <p:cNvSpPr/>
          <p:nvPr>
            <p:custDataLst>
              <p:tags r:id="rId22"/>
            </p:custDataLst>
          </p:nvPr>
        </p:nvSpPr>
        <p:spPr>
          <a:xfrm>
            <a:off x="5537898" y="1234440"/>
            <a:ext cx="320040" cy="377825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将一天分为四个时间段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330" y="1778000"/>
            <a:ext cx="4829175" cy="1673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020" y="1778000"/>
            <a:ext cx="4719955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" y="4052570"/>
            <a:ext cx="4917440" cy="1739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020" y="4052570"/>
            <a:ext cx="4968240" cy="17392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08530" y="3567430"/>
            <a:ext cx="1021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凌晨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468235" y="3567430"/>
            <a:ext cx="817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上午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08530" y="5908675"/>
            <a:ext cx="669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下午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468235" y="5908675"/>
            <a:ext cx="1398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深夜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不够直观，直接上全天的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8800" y="1471295"/>
            <a:ext cx="3732530" cy="3114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910" y="1479550"/>
            <a:ext cx="3592195" cy="3105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685" y="1471295"/>
            <a:ext cx="3729355" cy="31603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没有除以时间</a:t>
            </a:r>
            <a:r>
              <a:rPr lang="en-US" altLang="zh-CN"/>
              <a:t>   VS  </a:t>
            </a:r>
            <a:r>
              <a:rPr lang="zh-CN" altLang="en-US"/>
              <a:t>除以时间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1205" y="1374140"/>
            <a:ext cx="2769870" cy="2328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" y="4310380"/>
            <a:ext cx="2837815" cy="2379345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12970" y="1374140"/>
            <a:ext cx="2881630" cy="2404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265" y="4310380"/>
            <a:ext cx="2806700" cy="2378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WHY——</a:t>
            </a:r>
            <a:r>
              <a:rPr lang="zh-CN" altLang="en-US"/>
              <a:t>跟速度有关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85485" y="1548130"/>
            <a:ext cx="6097270" cy="4759325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280" y="1548130"/>
            <a:ext cx="5704205" cy="4759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82230" y="6234430"/>
            <a:ext cx="283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平均速度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11730" y="6307455"/>
            <a:ext cx="1141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均价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9485" y="429260"/>
            <a:ext cx="4333240" cy="6175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从第二问给出的建议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4400"/>
              <a:t>机场、机场、机场！！！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8330" y="6249670"/>
            <a:ext cx="6844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如果不想开快车，那就随便找个地方，反正都差不多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5" y="2392045"/>
            <a:ext cx="6978015" cy="3460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36280" y="657225"/>
            <a:ext cx="675005" cy="59607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/>
              <a:t>终于有人跟我说你可以开快车了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895205" y="657225"/>
            <a:ext cx="459740" cy="6309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/>
              <a:t>凌晨的秋名山车神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第四问：第二问相当的不合理！！！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第二问非常的理想化，现实中司机从机场接到去皇后区的单，就会改变工作地点。</a:t>
            </a:r>
          </a:p>
          <a:p>
            <a:r>
              <a:rPr lang="zh-CN" altLang="en-US"/>
              <a:t>各地区打车人数不同，有可能会有等待时间。</a:t>
            </a:r>
          </a:p>
          <a:p>
            <a:r>
              <a:rPr lang="zh-CN" altLang="en-US"/>
              <a:t>老子住在曼哈顿，你他娘要老子开几十公里去机场接客？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各地点打车人数及关联度探究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655" y="1313815"/>
            <a:ext cx="3528060" cy="5145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005" y="1431925"/>
            <a:ext cx="5603875" cy="49091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关联度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YN$LV7)S{K[A_H8ZTN0$N3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313815"/>
            <a:ext cx="3343910" cy="1974850"/>
          </a:xfrm>
          <a:prstGeom prst="rect">
            <a:avLst/>
          </a:prstGeom>
        </p:spPr>
      </p:pic>
      <p:pic>
        <p:nvPicPr>
          <p:cNvPr id="5" name="图片 4" descr="P9A_T0_U2MKK]~0G~{MQ]D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673475"/>
            <a:ext cx="4096385" cy="2028825"/>
          </a:xfrm>
          <a:prstGeom prst="rect">
            <a:avLst/>
          </a:prstGeom>
        </p:spPr>
      </p:pic>
      <p:pic>
        <p:nvPicPr>
          <p:cNvPr id="6" name="图片 5" descr="7]_C%$T%55QLT[H{980M_V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420" y="1313815"/>
            <a:ext cx="3615690" cy="1922780"/>
          </a:xfrm>
          <a:prstGeom prst="rect">
            <a:avLst/>
          </a:prstGeom>
        </p:spPr>
      </p:pic>
      <p:pic>
        <p:nvPicPr>
          <p:cNvPr id="7" name="图片 6" descr="SNDWVNQRUMC8Y~NHZKC(LR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305" y="1313815"/>
            <a:ext cx="3351530" cy="1922780"/>
          </a:xfrm>
          <a:prstGeom prst="rect">
            <a:avLst/>
          </a:prstGeom>
        </p:spPr>
      </p:pic>
      <p:pic>
        <p:nvPicPr>
          <p:cNvPr id="8" name="图片 7" descr="E@GM[6HE)4~`JQQRUWMU({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165" y="3674110"/>
            <a:ext cx="4392930" cy="2028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综合收益期望的提出</a:t>
            </a:r>
            <a:r>
              <a:rPr lang="en-US" altLang="zh-CN"/>
              <a:t>——</a:t>
            </a:r>
            <a:r>
              <a:rPr lang="zh-CN" altLang="en-US"/>
              <a:t>以三个地点</a:t>
            </a:r>
            <a:r>
              <a:rPr lang="en-US" altLang="zh-CN"/>
              <a:t>ABC</a:t>
            </a:r>
            <a:r>
              <a:rPr lang="zh-CN" altLang="en-US"/>
              <a:t>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MG_0014(20221204-14530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1764665"/>
            <a:ext cx="6534150" cy="4382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9240" y="192405"/>
            <a:ext cx="10515600" cy="1325563"/>
          </a:xfrm>
        </p:spPr>
        <p:txBody>
          <a:bodyPr/>
          <a:lstStyle/>
          <a:p>
            <a:r>
              <a:rPr lang="en-US" altLang="zh-CN" b="1" dirty="0"/>
              <a:t>Data preprocess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6280" y="1517968"/>
            <a:ext cx="10515600" cy="4351338"/>
          </a:xfrm>
        </p:spPr>
        <p:txBody>
          <a:bodyPr/>
          <a:lstStyle/>
          <a:p>
            <a:r>
              <a:rPr lang="en-US" altLang="zh-CN" dirty="0" err="1"/>
              <a:t>dropna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drop_duplicates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total_amount</a:t>
            </a:r>
            <a:r>
              <a:rPr lang="en-US" altLang="zh-CN" dirty="0"/>
              <a:t> &lt; 0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3340578"/>
            <a:ext cx="10962640" cy="276812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n=1,2,3,4,5,6</a:t>
            </a:r>
            <a:r>
              <a:rPr lang="zh-CN" altLang="en-US"/>
              <a:t>时的输出结果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315" y="1452880"/>
            <a:ext cx="2315210" cy="2604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505" y="1452880"/>
            <a:ext cx="2230755" cy="2604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925" y="1421130"/>
            <a:ext cx="2137410" cy="2620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65" y="4041140"/>
            <a:ext cx="2276475" cy="2736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5" y="3996690"/>
            <a:ext cx="2294890" cy="2780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15" y="3996690"/>
            <a:ext cx="2212975" cy="2781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综合期望收益给出的出车建议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330" y="1313815"/>
            <a:ext cx="1939925" cy="5507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870" y="1390650"/>
            <a:ext cx="6004560" cy="52965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同心圆 1"/>
          <p:cNvSpPr/>
          <p:nvPr>
            <p:custDataLst>
              <p:tags r:id="rId2"/>
            </p:custDataLst>
          </p:nvPr>
        </p:nvSpPr>
        <p:spPr>
          <a:xfrm>
            <a:off x="2873337" y="1763078"/>
            <a:ext cx="563963" cy="563963"/>
          </a:xfrm>
          <a:prstGeom prst="donut">
            <a:avLst>
              <a:gd name="adj" fmla="val 17619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3200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ïṧḷíďe"/>
          <p:cNvSpPr txBox="1"/>
          <p:nvPr>
            <p:custDataLst>
              <p:tags r:id="rId3"/>
            </p:custDataLst>
          </p:nvPr>
        </p:nvSpPr>
        <p:spPr>
          <a:xfrm>
            <a:off x="2283355" y="2433068"/>
            <a:ext cx="8149815" cy="1919555"/>
          </a:xfrm>
          <a:prstGeom prst="rect">
            <a:avLst/>
          </a:prstGeom>
        </p:spPr>
        <p:txBody>
          <a:bodyPr vert="horz" lIns="51614" tIns="25807" rIns="51614" bIns="25807" rtlCol="0" anchor="t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8800" spc="72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THANKS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zh-CN" altLang="en-US" sz="8800" spc="72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250" y="561552"/>
            <a:ext cx="10515600" cy="4351338"/>
          </a:xfrm>
        </p:spPr>
        <p:txBody>
          <a:bodyPr/>
          <a:lstStyle/>
          <a:p>
            <a:r>
              <a:rPr lang="zh-CN" altLang="en-US" sz="2000" dirty="0"/>
              <a:t>由于该数据集为纽约出租车 </a:t>
            </a:r>
            <a:r>
              <a:rPr lang="en-US" altLang="zh-CN" sz="2000" dirty="0"/>
              <a:t>2019-12 </a:t>
            </a:r>
            <a:r>
              <a:rPr lang="zh-CN" altLang="en-US" sz="2000" dirty="0"/>
              <a:t>月数据：  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df</a:t>
            </a:r>
            <a:r>
              <a:rPr lang="en-US" altLang="zh-CN" sz="2000" dirty="0"/>
              <a:t>['</a:t>
            </a:r>
            <a:r>
              <a:rPr lang="en-US" altLang="zh-CN" sz="2000" dirty="0" err="1"/>
              <a:t>tpep_pickup_datetime</a:t>
            </a:r>
            <a:r>
              <a:rPr lang="en-US" altLang="zh-CN" sz="2000" dirty="0"/>
              <a:t>'] &gt; '2019-12-01 00:00:00’)</a:t>
            </a:r>
          </a:p>
          <a:p>
            <a:pPr lvl="1"/>
            <a:r>
              <a:rPr lang="en-US" altLang="zh-CN" sz="2000" dirty="0" err="1"/>
              <a:t>df</a:t>
            </a:r>
            <a:r>
              <a:rPr lang="en-US" altLang="zh-CN" sz="2000" dirty="0"/>
              <a:t>['</a:t>
            </a:r>
            <a:r>
              <a:rPr lang="en-US" altLang="zh-CN" sz="2000" dirty="0" err="1"/>
              <a:t>tpep_pickup_datetime</a:t>
            </a:r>
            <a:r>
              <a:rPr lang="en-US" altLang="zh-CN" sz="2000" dirty="0"/>
              <a:t>'] &lt; '2019-12-31 23:59:59’</a:t>
            </a:r>
          </a:p>
          <a:p>
            <a:r>
              <a:rPr lang="zh-CN" altLang="en-US" sz="2000" dirty="0"/>
              <a:t>新增列：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dayofmonth</a:t>
            </a:r>
            <a:r>
              <a:rPr lang="zh-CN" altLang="en-US" sz="2000" dirty="0"/>
              <a:t>：对应</a:t>
            </a:r>
            <a:r>
              <a:rPr lang="en-US" altLang="zh-CN" sz="2000" dirty="0"/>
              <a:t>12</a:t>
            </a:r>
            <a:r>
              <a:rPr lang="zh-CN" altLang="en-US" sz="2000" dirty="0"/>
              <a:t>月的哪一天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dayofweek</a:t>
            </a:r>
            <a:r>
              <a:rPr lang="zh-CN" altLang="en-US" sz="2000" dirty="0"/>
              <a:t>：对应星期</a:t>
            </a:r>
            <a:endParaRPr lang="en-US" altLang="zh-CN" sz="2000" dirty="0"/>
          </a:p>
          <a:p>
            <a:pPr lvl="1"/>
            <a:r>
              <a:rPr lang="en-US" altLang="zh-CN" sz="2000" dirty="0"/>
              <a:t>hour</a:t>
            </a:r>
            <a:r>
              <a:rPr lang="zh-CN" altLang="en-US" sz="2000" dirty="0"/>
              <a:t>：对应一天</a:t>
            </a:r>
            <a:r>
              <a:rPr lang="en-US" altLang="zh-CN" sz="2000" dirty="0"/>
              <a:t>24</a:t>
            </a:r>
            <a:r>
              <a:rPr lang="zh-CN" altLang="en-US" sz="2000" dirty="0"/>
              <a:t>小时</a:t>
            </a:r>
            <a:endParaRPr lang="en-US" altLang="zh-CN" sz="2000" dirty="0"/>
          </a:p>
          <a:p>
            <a:pPr lvl="1"/>
            <a:r>
              <a:rPr lang="en-US" altLang="zh-CN" sz="2000" dirty="0"/>
              <a:t>Duration</a:t>
            </a:r>
            <a:r>
              <a:rPr lang="zh-CN" altLang="en-US" sz="2000" dirty="0"/>
              <a:t>：</a:t>
            </a:r>
            <a:r>
              <a:rPr lang="en-US" altLang="zh-CN" sz="2000" dirty="0"/>
              <a:t> ‘</a:t>
            </a:r>
            <a:r>
              <a:rPr lang="en-US" altLang="zh-CN" sz="2000" dirty="0" err="1"/>
              <a:t>tpep_dropoff_datetime</a:t>
            </a:r>
            <a:r>
              <a:rPr lang="zh-CN" altLang="en-US" sz="2000" dirty="0"/>
              <a:t>’</a:t>
            </a:r>
            <a:r>
              <a:rPr lang="en-US" altLang="zh-CN" sz="2000" dirty="0"/>
              <a:t>-</a:t>
            </a:r>
            <a:r>
              <a:rPr lang="zh-CN" altLang="en-US" sz="2000" dirty="0"/>
              <a:t>‘</a:t>
            </a:r>
            <a:r>
              <a:rPr lang="en-US" altLang="zh-CN" sz="2000" dirty="0"/>
              <a:t>’</a:t>
            </a:r>
            <a:r>
              <a:rPr lang="en-US" altLang="zh-CN" sz="2000" dirty="0" err="1"/>
              <a:t>tpep_pickup_datetime</a:t>
            </a:r>
            <a:r>
              <a:rPr lang="zh-CN" altLang="en-US" sz="2000" dirty="0"/>
              <a:t>’ （</a:t>
            </a:r>
            <a:r>
              <a:rPr lang="en-US" altLang="zh-CN" sz="2000" dirty="0"/>
              <a:t>min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3635942"/>
            <a:ext cx="10779760" cy="26605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720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duration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72678" y="1325563"/>
            <a:ext cx="4419602" cy="5380037"/>
          </a:xfrm>
        </p:spPr>
        <p:txBody>
          <a:bodyPr/>
          <a:lstStyle/>
          <a:p>
            <a:r>
              <a:rPr lang="zh-CN" altLang="en-US" dirty="0"/>
              <a:t>很显然</a:t>
            </a:r>
            <a:r>
              <a:rPr lang="en-US" altLang="zh-CN" dirty="0"/>
              <a:t>duration</a:t>
            </a:r>
            <a:r>
              <a:rPr lang="zh-CN" altLang="en-US" dirty="0"/>
              <a:t>太低或太高都不合理</a:t>
            </a:r>
            <a:endParaRPr lang="en-US" altLang="zh-CN" dirty="0"/>
          </a:p>
          <a:p>
            <a:r>
              <a:rPr lang="fr-FR" altLang="zh-CN" dirty="0"/>
              <a:t>df4.duration&lt;240 (mins)</a:t>
            </a:r>
          </a:p>
          <a:p>
            <a:pPr marL="0" indent="0">
              <a:buNone/>
            </a:pPr>
            <a:r>
              <a:rPr lang="fr-FR" altLang="zh-CN" dirty="0"/>
              <a:t>  df4.duration &gt; 1 (mins)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09" y="4405525"/>
            <a:ext cx="6725920" cy="23936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703" y="1558112"/>
            <a:ext cx="6611932" cy="23936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6517" y="1159164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Duration&gt;200m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64757" y="398139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Duration&lt;3m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720" y="-40323"/>
            <a:ext cx="10515600" cy="1325563"/>
          </a:xfrm>
        </p:spPr>
        <p:txBody>
          <a:bodyPr/>
          <a:lstStyle/>
          <a:p>
            <a:r>
              <a:rPr lang="en-US" altLang="zh-CN" b="1" dirty="0" err="1"/>
              <a:t>passenger_count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240"/>
            <a:ext cx="10515600" cy="4351338"/>
          </a:xfrm>
        </p:spPr>
        <p:txBody>
          <a:bodyPr/>
          <a:lstStyle/>
          <a:p>
            <a:r>
              <a:rPr lang="zh-CN" altLang="en-US" dirty="0"/>
              <a:t>乘客数为</a:t>
            </a:r>
            <a:r>
              <a:rPr lang="en-US" altLang="zh-CN" dirty="0"/>
              <a:t>0</a:t>
            </a:r>
            <a:r>
              <a:rPr lang="zh-CN" altLang="en-US" dirty="0"/>
              <a:t>的数据显然不合理，但乘客数为</a:t>
            </a:r>
            <a:r>
              <a:rPr lang="en-US" altLang="zh-CN" dirty="0"/>
              <a:t>0</a:t>
            </a:r>
            <a:r>
              <a:rPr lang="zh-CN" altLang="en-US" dirty="0"/>
              <a:t>对应行的其他数据没有异常</a:t>
            </a:r>
            <a:endParaRPr lang="en-US" altLang="zh-CN" dirty="0"/>
          </a:p>
          <a:p>
            <a:r>
              <a:rPr lang="zh-CN" altLang="en-US" dirty="0"/>
              <a:t>中位数填充</a:t>
            </a:r>
            <a:endParaRPr lang="en-US" altLang="zh-CN" dirty="0"/>
          </a:p>
          <a:p>
            <a:r>
              <a:rPr lang="en-US" altLang="zh-CN" dirty="0" err="1"/>
              <a:t>fare_amount</a:t>
            </a:r>
            <a:r>
              <a:rPr lang="en-US" altLang="zh-CN" dirty="0"/>
              <a:t>&gt;2.5</a:t>
            </a:r>
          </a:p>
          <a:p>
            <a:r>
              <a:rPr lang="en-US" altLang="zh-CN" dirty="0" err="1"/>
              <a:t>trip_distance</a:t>
            </a:r>
            <a:r>
              <a:rPr lang="en-US" altLang="zh-CN" dirty="0"/>
              <a:t>&gt;0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231" y="3738806"/>
            <a:ext cx="3374388" cy="2544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339" y="3824814"/>
            <a:ext cx="3494661" cy="23720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2" y="1242218"/>
            <a:ext cx="5341143" cy="4173062"/>
          </a:xfr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8600" y="-8334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b="1" i="1" dirty="0"/>
              <a:t>还原纽约出租车计费方式和小费计算方式：</a:t>
            </a:r>
            <a:r>
              <a:rPr lang="en-US" altLang="zh-CN" sz="2800" b="1" i="1" dirty="0" err="1"/>
              <a:t>fare_amount</a:t>
            </a:r>
            <a:endParaRPr lang="zh-CN" altLang="en-US" sz="2800" b="1" i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66" y="1419150"/>
            <a:ext cx="5705695" cy="5603959"/>
          </a:xfrm>
          <a:prstGeom prst="rect">
            <a:avLst/>
          </a:prstGeom>
        </p:spPr>
      </p:pic>
      <p:sp>
        <p:nvSpPr>
          <p:cNvPr id="9" name="内容占位符 2"/>
          <p:cNvSpPr txBox="1"/>
          <p:nvPr/>
        </p:nvSpPr>
        <p:spPr>
          <a:xfrm>
            <a:off x="1416201" y="5615782"/>
            <a:ext cx="3977642" cy="4668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随机森林：</a:t>
            </a:r>
            <a:r>
              <a:rPr lang="en-US" altLang="zh-CN" sz="2400" dirty="0"/>
              <a:t>2.09</a:t>
            </a:r>
          </a:p>
          <a:p>
            <a:r>
              <a:rPr lang="zh-CN" altLang="en-US" sz="2400" dirty="0"/>
              <a:t>梯度提升树：</a:t>
            </a:r>
            <a:r>
              <a:rPr lang="en-US" altLang="zh-CN" sz="2400" dirty="0"/>
              <a:t>2.43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4720" y="1825625"/>
            <a:ext cx="406908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19404" y="5016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b="1" i="1" dirty="0"/>
              <a:t>还原纽约出租车计费方式和小费计算方式：</a:t>
            </a:r>
            <a:r>
              <a:rPr lang="en-US" altLang="zh-CN" sz="2800" b="1" i="1" dirty="0" err="1"/>
              <a:t>tip_amount</a:t>
            </a:r>
            <a:endParaRPr lang="zh-CN" altLang="en-US" sz="2800" b="1" i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" y="1491773"/>
            <a:ext cx="3738913" cy="50190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583" y="1491773"/>
            <a:ext cx="4451217" cy="35858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40" y="1539831"/>
            <a:ext cx="4587876" cy="4637132"/>
          </a:xfrm>
          <a:prstGeom prst="rect">
            <a:avLst/>
          </a:prstGeom>
        </p:spPr>
      </p:pic>
      <p:sp>
        <p:nvSpPr>
          <p:cNvPr id="13" name="内容占位符 2"/>
          <p:cNvSpPr txBox="1"/>
          <p:nvPr/>
        </p:nvSpPr>
        <p:spPr>
          <a:xfrm>
            <a:off x="4372761" y="5452711"/>
            <a:ext cx="3738913" cy="1120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随机森林：</a:t>
            </a:r>
            <a:r>
              <a:rPr lang="en-US" altLang="zh-CN" sz="2400" dirty="0"/>
              <a:t>0.9303</a:t>
            </a:r>
          </a:p>
          <a:p>
            <a:r>
              <a:rPr lang="zh-CN" altLang="en-US" sz="2400" dirty="0"/>
              <a:t>梯度提升树：</a:t>
            </a:r>
            <a:r>
              <a:rPr lang="en-US" altLang="zh-CN" sz="2400" dirty="0"/>
              <a:t>0.9334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5" y="1953260"/>
            <a:ext cx="10608310" cy="4176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5" y="193675"/>
            <a:ext cx="5795645" cy="1508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2eab07e-4ef8-49b4-8f07-c52039fcad41"/>
  <p:tag name="COMMONDATA" val="eyJoZGlkIjoiMjNhYmUwNDU5YjYyOTIyMmQwOTUzNWJjMDc2N2UwYT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topBottom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bottomTop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8;28;2"/>
  <p:tag name="KSO_WM_UNIT_BLOCK" val="0"/>
  <p:tag name="KSO_WM_UNIT_ISCONTENTSTITLE" val="0"/>
  <p:tag name="KSO_WM_UNIT_ISNUMDGMTITLE" val="0"/>
  <p:tag name="KSO_WM_UNIT_PRESET_TEXT" val="单/击/此/处/添/加/副/标/题/内/容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8847_1*b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CHIP_GROUPID" val="5ebd04330ac41c4a0a525403"/>
  <p:tag name="KSO_WM_CHIP_XID" val="5ebd04330ac41c4a0a525404"/>
  <p:tag name="KSO_WM_UNIT_DEC_AREA_ID" val="406655e758de4eec87dbd394a4ed3e8a"/>
  <p:tag name="KSO_WM_ASSEMBLE_CHIP_INDEX" val="d0535058c0ec452db8c512070e988371"/>
  <p:tag name="KSO_WM_UNIT_TEXT_FILL_FORE_SCHEMECOLOR_INDEX_BRIGHTNESS" val="0.35"/>
  <p:tag name="KSO_WM_UNIT_TEXT_FILL_FORE_SCHEMECOLOR_INDEX" val="13"/>
  <p:tag name="KSO_WM_UNIT_TEXT_FILL_TYPE" val="1"/>
  <p:tag name="KSO_WM_TEMPLATE_ASSEMBLE_XID" val="5f082e1a8050c250ba645f1a"/>
  <p:tag name="KSO_WM_TEMPLATE_ASSEMBLE_GROUPID" val="5efb4ed6c9a2f50afb51218d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navigation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0;74;4"/>
  <p:tag name="KSO_WM_UNIT_BLOCK" val="0"/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8847_1*a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CHIP_GROUPID" val="5ebd04330ac41c4a0a525403"/>
  <p:tag name="KSO_WM_CHIP_XID" val="5ebd04330ac41c4a0a525404"/>
  <p:tag name="KSO_WM_UNIT_DEC_AREA_ID" val="406655e758de4eec87dbd394a4ed3e8a"/>
  <p:tag name="KSO_WM_ASSEMBLE_CHIP_INDEX" val="d0535058c0ec452db8c512070e988371"/>
  <p:tag name="KSO_WM_UNIT_TEXT_FILL_FORE_SCHEMECOLOR_INDEX_BRIGHTNESS" val="0.15"/>
  <p:tag name="KSO_WM_UNIT_TEXT_FILL_FORE_SCHEMECOLOR_INDEX" val="13"/>
  <p:tag name="KSO_WM_UNIT_TEXT_FILL_TYPE" val="1"/>
  <p:tag name="KSO_WM_TEMPLATE_ASSEMBLE_XID" val="5f082e1a8050c250ba645f1a"/>
  <p:tag name="KSO_WM_TEMPLATE_ASSEMBLE_GROUPID" val="5efb4ed6c9a2f50afb51218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884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884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8847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8;28;2"/>
  <p:tag name="KSO_WM_UNIT_BLOCK" val="0"/>
  <p:tag name="KSO_WM_UNIT_ISCONTENTSTITLE" val="0"/>
  <p:tag name="KSO_WM_UNIT_ISNUMDGMTITLE" val="0"/>
  <p:tag name="KSO_WM_UNIT_PRESET_TEXT" val="单/击/此/处/添/加/副/标/题/内/容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8847_1*b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CHIP_GROUPID" val="5ebd04330ac41c4a0a525403"/>
  <p:tag name="KSO_WM_CHIP_XID" val="5ebd04330ac41c4a0a525404"/>
  <p:tag name="KSO_WM_UNIT_DEC_AREA_ID" val="406655e758de4eec87dbd394a4ed3e8a"/>
  <p:tag name="KSO_WM_ASSEMBLE_CHIP_INDEX" val="d0535058c0ec452db8c512070e988371"/>
  <p:tag name="KSO_WM_UNIT_TEXT_FILL_FORE_SCHEMECOLOR_INDEX_BRIGHTNESS" val="0.35"/>
  <p:tag name="KSO_WM_UNIT_TEXT_FILL_FORE_SCHEMECOLOR_INDEX" val="13"/>
  <p:tag name="KSO_WM_UNIT_TEXT_FILL_TYPE" val="1"/>
  <p:tag name="KSO_WM_TEMPLATE_ASSEMBLE_XID" val="5f082e1a8050c250ba645f1a"/>
  <p:tag name="KSO_WM_TEMPLATE_ASSEMBLE_GROUPID" val="5efb4ed6c9a2f50afb51218d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0;74;4"/>
  <p:tag name="KSO_WM_UNIT_BLOCK" val="0"/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8847_1*a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CHIP_GROUPID" val="5ebd04330ac41c4a0a525403"/>
  <p:tag name="KSO_WM_CHIP_XID" val="5ebd04330ac41c4a0a525404"/>
  <p:tag name="KSO_WM_UNIT_DEC_AREA_ID" val="406655e758de4eec87dbd394a4ed3e8a"/>
  <p:tag name="KSO_WM_ASSEMBLE_CHIP_INDEX" val="d0535058c0ec452db8c512070e988371"/>
  <p:tag name="KSO_WM_UNIT_TEXT_FILL_FORE_SCHEMECOLOR_INDEX_BRIGHTNESS" val="0.15"/>
  <p:tag name="KSO_WM_UNIT_TEXT_FILL_FORE_SCHEMECOLOR_INDEX" val="13"/>
  <p:tag name="KSO_WM_UNIT_TEXT_FILL_TYPE" val="1"/>
  <p:tag name="KSO_WM_TEMPLATE_ASSEMBLE_XID" val="5f082e1a8050c250ba645f1a"/>
  <p:tag name="KSO_WM_TEMPLATE_ASSEMBLE_GROUPID" val="5efb4ed6c9a2f50afb51218d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8847_1*a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UNIT_DEFAULT_FONT" val="40;50;4"/>
  <p:tag name="KSO_WM_UNIT_BLOCK" val="0"/>
  <p:tag name="KSO_WM_UNIT_DEC_AREA_ID" val="a71d3c7fcac04d4397bfd84db094b7ef"/>
  <p:tag name="KSO_WM_CHIP_GROUPID" val="5ebe55f20ac41c4a0a52567c"/>
  <p:tag name="KSO_WM_CHIP_XID" val="5ebe55f20ac41c4a0a52567d"/>
  <p:tag name="KSO_WM_ASSEMBLE_CHIP_INDEX" val="45d45bb4813b4e9281f6b43b27c51277"/>
  <p:tag name="KSO_WM_UNIT_TEXT_FILL_FORE_SCHEMECOLOR_INDEX_BRIGHTNESS" val="0.15"/>
  <p:tag name="KSO_WM_UNIT_TEXT_FILL_FORE_SCHEMECOLOR_INDEX" val="13"/>
  <p:tag name="KSO_WM_UNIT_TEXT_FILL_TYPE" val="1"/>
  <p:tag name="KSO_WM_TEMPLATE_ASSEMBLE_XID" val="5f082e1a8050c250ba645f5c"/>
  <p:tag name="KSO_WM_TEMPLATE_ASSEMBLE_GROUPID" val="5efb4ed6c9a2f50afb51218d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输入你的副标题，文字是您思想的提炼，请尽量言简意赅的阐述观点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8847_1*b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UNIT_DEFAULT_FONT" val="16;24;2"/>
  <p:tag name="KSO_WM_UNIT_BLOCK" val="0"/>
  <p:tag name="KSO_WM_UNIT_DEC_AREA_ID" val="b15da4d116a34a0e87cb58a5d4276973"/>
  <p:tag name="KSO_WM_CHIP_GROUPID" val="5ebe55f20ac41c4a0a52567c"/>
  <p:tag name="KSO_WM_CHIP_XID" val="5ebe55f20ac41c4a0a52567d"/>
  <p:tag name="KSO_WM_ASSEMBLE_CHIP_INDEX" val="45d45bb4813b4e9281f6b43b27c51277"/>
  <p:tag name="KSO_WM_UNIT_TEXT_FILL_FORE_SCHEMECOLOR_INDEX_BRIGHTNESS" val="0.35"/>
  <p:tag name="KSO_WM_UNIT_TEXT_FILL_FORE_SCHEMECOLOR_INDEX" val="13"/>
  <p:tag name="KSO_WM_UNIT_TEXT_FILL_TYPE" val="1"/>
  <p:tag name="KSO_WM_TEMPLATE_ASSEMBLE_XID" val="5f082e1a8050c250ba645f5c"/>
  <p:tag name="KSO_WM_TEMPLATE_ASSEMBLE_GROUPID" val="5efb4ed6c9a2f50afb51218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88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1819_1*a*1"/>
  <p:tag name="KSO_WM_TEMPLATE_CATEGORY" val="chip"/>
  <p:tag name="KSO_WM_TEMPLATE_INDEX" val="20221819"/>
  <p:tag name="KSO_WM_UNIT_LAYERLEVEL" val="1"/>
  <p:tag name="KSO_WM_TAG_VERSION" val="1.0"/>
  <p:tag name="KSO_WM_BEAUTIFY_FLAG" val="#wm#"/>
  <p:tag name="KSO_WM_CHIP_GROUPID" val="620b553cd9f311da4dab6592"/>
  <p:tag name="KSO_WM_CHIP_XID" val="620b553cd9f311da4dab659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frame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leftRigh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topBottom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8847_1*a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UNIT_DEFAULT_FONT" val="40;50;4"/>
  <p:tag name="KSO_WM_UNIT_BLOCK" val="0"/>
  <p:tag name="KSO_WM_UNIT_DEC_AREA_ID" val="a71d3c7fcac04d4397bfd84db094b7ef"/>
  <p:tag name="KSO_WM_CHIP_GROUPID" val="5ebe55f20ac41c4a0a52567c"/>
  <p:tag name="KSO_WM_CHIP_XID" val="5ebe55f20ac41c4a0a52567d"/>
  <p:tag name="KSO_WM_ASSEMBLE_CHIP_INDEX" val="45d45bb4813b4e9281f6b43b27c51277"/>
  <p:tag name="KSO_WM_UNIT_TEXT_FILL_FORE_SCHEMECOLOR_INDEX_BRIGHTNESS" val="0.15"/>
  <p:tag name="KSO_WM_UNIT_TEXT_FILL_FORE_SCHEMECOLOR_INDEX" val="13"/>
  <p:tag name="KSO_WM_UNIT_TEXT_FILL_TYPE" val="1"/>
  <p:tag name="KSO_WM_TEMPLATE_ASSEMBLE_XID" val="5f082e1a8050c250ba645f5c"/>
  <p:tag name="KSO_WM_TEMPLATE_ASSEMBLE_GROUPID" val="5efb4ed6c9a2f50afb51218d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bottomTop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输入你的副标题，文字是您思想的提炼，请尽量言简意赅的阐述观点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8847_1*b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UNIT_DEFAULT_FONT" val="16;24;2"/>
  <p:tag name="KSO_WM_UNIT_BLOCK" val="0"/>
  <p:tag name="KSO_WM_UNIT_DEC_AREA_ID" val="b15da4d116a34a0e87cb58a5d4276973"/>
  <p:tag name="KSO_WM_CHIP_GROUPID" val="5ebe55f20ac41c4a0a52567c"/>
  <p:tag name="KSO_WM_CHIP_XID" val="5ebe55f20ac41c4a0a52567d"/>
  <p:tag name="KSO_WM_ASSEMBLE_CHIP_INDEX" val="45d45bb4813b4e9281f6b43b27c51277"/>
  <p:tag name="KSO_WM_UNIT_TEXT_FILL_FORE_SCHEMECOLOR_INDEX_BRIGHTNESS" val="0.35"/>
  <p:tag name="KSO_WM_UNIT_TEXT_FILL_FORE_SCHEMECOLOR_INDEX" val="13"/>
  <p:tag name="KSO_WM_UNIT_TEXT_FILL_TYPE" val="1"/>
  <p:tag name="KSO_WM_TEMPLATE_ASSEMBLE_XID" val="5f082e1a8050c250ba645f5c"/>
  <p:tag name="KSO_WM_TEMPLATE_ASSEMBLE_GROUPID" val="5efb4ed6c9a2f50afb51218d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navigation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HIP_INFOS" val="{&quot;layout_type&quot;:&quot;formiddle4&quot;,&quot;slide_type&quot;:[&quot;title&quot;],&quot;aspect_ratio&quot;:&quot;16:9&quot;}"/>
  <p:tag name="KSO_WM_CHIP_XID" val="5ebe041a0ac41c4a0a52557f"/>
  <p:tag name="KSO_WM_CHIP_FILLPROP" val="[[{&quot;fill_id&quot;:&quot;a4c0727b8e904b97a0aae8e5481eb2d6&quot;,&quot;fill_align&quot;:&quot;cm&quot;,&quot;text_align&quot;:&quot;cm&quot;,&quot;text_direction&quot;:&quot;horizontal&quot;,&quot;chip_types&quot;:[&quot;text&quot;,&quot;header&quot;]}]]"/>
  <p:tag name="KSO_WM_SLIDE_ID" val="custom20208847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700*180"/>
  <p:tag name="KSO_WM_SLIDE_POSITION" val="130*140"/>
  <p:tag name="KSO_WM_TAG_VERSION" val="1.0"/>
  <p:tag name="KSO_WM_BEAUTIFY_FLAG" val="#wm#"/>
  <p:tag name="KSO_WM_TEMPLATE_CATEGORY" val="custom"/>
  <p:tag name="KSO_WM_TEMPLATE_INDEX" val="20208847"/>
  <p:tag name="KSO_WM_SLIDE_LAYOUT" val="a_b"/>
  <p:tag name="KSO_WM_SLIDE_LAYOUT_CNT" val="1_1"/>
  <p:tag name="KSO_WM_CHIP_GROUPID" val="5ebf6661ddc3daf3fef3f760"/>
  <p:tag name="KSO_WM_SLIDE_LAYOUT_INFO" val="{&quot;id&quot;:&quot;2020-07-10T17:01:02&quot;,&quot;maxSize&quot;:{&quot;size1&quot;:57.401303213614},&quot;minSize&quot;:{&quot;size1&quot;:37.90130321361401},&quot;normalSize&quot;:{&quot;size1&quot;:45.3346209234592},&quot;subLayout&quot;:[{&quot;id&quot;:&quot;2020-07-10T17:01:02&quot;,&quot;margin&quot;:{&quot;bottom&quot;:0.15363459289073944,&quot;left&quot;:5.187859058380127,&quot;right&quot;:5.1802802085876465,&quot;top&quot;:4.960127353668213},&quot;type&quot;:0},{&quot;id&quot;:&quot;2020-07-10T17:01:02&quot;,&quot;margin&quot;:{&quot;bottom&quot;:7.738108158111572,&quot;left&quot;:5.187859058380127,&quot;right&quot;:5.1802802085876465,&quot;top&quot;:0.49724042415618896},&quot;type&quot;:0}]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082e1a8050c250ba645f1a"/>
  <p:tag name="KSO_WM_TEMPLATE_ASSEMBLE_GROUPID" val="5efb4ed6c9a2f50afb51218d"/>
  <p:tag name="KSO_WM_TEMPLATE_THUMBS_INDEX" val="1、2、4、5、7、4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8;28;2"/>
  <p:tag name="KSO_WM_UNIT_BLOCK" val="0"/>
  <p:tag name="KSO_WM_UNIT_ISCONTENTSTITLE" val="0"/>
  <p:tag name="KSO_WM_UNIT_ISNUMDGMTITLE" val="0"/>
  <p:tag name="KSO_WM_UNIT_PRESET_TEXT" val="单/击/此/处/添/加/副/标/题/内/容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8847_1*b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CHIP_GROUPID" val="5ebd04330ac41c4a0a525403"/>
  <p:tag name="KSO_WM_CHIP_XID" val="5ebd04330ac41c4a0a525404"/>
  <p:tag name="KSO_WM_UNIT_DEC_AREA_ID" val="406655e758de4eec87dbd394a4ed3e8a"/>
  <p:tag name="KSO_WM_ASSEMBLE_CHIP_INDEX" val="d0535058c0ec452db8c512070e988371"/>
  <p:tag name="KSO_WM_UNIT_TEXT_FILL_FORE_SCHEMECOLOR_INDEX_BRIGHTNESS" val="0.35"/>
  <p:tag name="KSO_WM_UNIT_TEXT_FILL_FORE_SCHEMECOLOR_INDEX" val="13"/>
  <p:tag name="KSO_WM_UNIT_TEXT_FILL_TYPE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0;74;4"/>
  <p:tag name="KSO_WM_UNIT_BLOCK" val="0"/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8847_1*a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CHIP_GROUPID" val="5ebd04330ac41c4a0a525403"/>
  <p:tag name="KSO_WM_CHIP_XID" val="5ebd04330ac41c4a0a525404"/>
  <p:tag name="KSO_WM_UNIT_DEC_AREA_ID" val="406655e758de4eec87dbd394a4ed3e8a"/>
  <p:tag name="KSO_WM_ASSEMBLE_CHIP_INDEX" val="d0535058c0ec452db8c512070e988371"/>
  <p:tag name="KSO_WM_UNIT_TEXT_FILL_FORE_SCHEMECOLOR_INDEX_BRIGHTNESS" val="0.15"/>
  <p:tag name="KSO_WM_UNIT_TEXT_FILL_FORE_SCHEMECOLOR_INDEX" val="13"/>
  <p:tag name="KSO_WM_UNIT_TEXT_FILL_TYPE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HIP_INFOS" val="{&quot;layout_type&quot;:&quot;forrightpic1&quot;,&quot;slide_type&quot;:[&quot;contents&quot;],&quot;aspect_ratio&quot;:&quot;16:9&quot;}"/>
  <p:tag name="KSO_WM_CHIP_XID" val="5ebe041a0ac41c4a0a52558a"/>
  <p:tag name="KSO_WM_CHIP_FILLPROP" val="[[{&quot;fill_id&quot;:&quot;6ecb4ab6aeb0408e8c60ff95ef2dc714&quot;,&quot;fill_align&quot;:&quot;cm&quot;,&quot;text_align&quot;:&quot;cm&quot;,&quot;text_direction&quot;:&quot;horizontal&quot;,&quot;chip_types&quot;:[&quot;catalogtitle&quot;]},{&quot;fill_id&quot;:&quot;795e435e96a74c4498810e5e94bb989b&quot;,&quot;fill_align&quot;:&quot;cm&quot;,&quot;text_align&quot;:&quot;lm&quot;,&quot;text_direction&quot;:&quot;horizontal&quot;,&quot;chip_types&quot;:[&quot;diagram&quot;]}]]"/>
  <p:tag name="KSO_WM_SLIDE_ID" val="custom20208847_4"/>
  <p:tag name="KSO_WM_TEMPLATE_SUBCATEGORY" val="21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4"/>
  <p:tag name="KSO_WM_SLIDE_SIZE" val="850*252"/>
  <p:tag name="KSO_WM_SLIDE_POSITION" val="70*143"/>
  <p:tag name="KSO_WM_TAG_VERSION" val="1.0"/>
  <p:tag name="KSO_WM_BEAUTIFY_FLAG" val="#wm#"/>
  <p:tag name="KSO_WM_TEMPLATE_CATEGORY" val="custom"/>
  <p:tag name="KSO_WM_TEMPLATE_INDEX" val="20208847"/>
  <p:tag name="KSO_WM_SLIDE_LAYOUT" val="a_l"/>
  <p:tag name="KSO_WM_SLIDE_LAYOUT_CNT" val="1_1"/>
  <p:tag name="KSO_WM_SLIDE_BACKGROUND" val="[&quot;general&quot;]"/>
  <p:tag name="KSO_WM_SLIDE_RATIO" val="1.777778"/>
  <p:tag name="KSO_WM_CHIP_GROUPID" val="5ebf6661ddc3daf3fef3f760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TEMPLATE_ASSEMBLE_XID" val="5f082e1a8050c250ba645fb2"/>
  <p:tag name="KSO_WM_TEMPLATE_ASSEMBLE_GROUPID" val="5efb4ed6c9a2f50afb51218d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8847_4*a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UNIT_PRESET_TEXT" val="目录"/>
  <p:tag name="KSO_WM_CHIP_GROUPID" val="5ec7ac5c8193540dcf6eab4f"/>
  <p:tag name="KSO_WM_CHIP_XID" val="5ec7ac5c8193540dcf6eab50"/>
  <p:tag name="KSO_WM_UNIT_DEC_AREA_ID" val="43c86c4f3dff4aafaa2d259ab5707c69"/>
  <p:tag name="KSO_WM_ASSEMBLE_CHIP_INDEX" val="54c860b0827740b8aed229c251a99d57"/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8847_5*l_h_i*1_5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2"/>
  <p:tag name="KSO_WM_UNIT_USESOURCEFORMAT_APPLY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3"/>
  <p:tag name="KSO_WM_UNIT_COLOR_SCHEME_PARENT_PAGE" val="0_3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208847_5*l_h_a*1_5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UNIT_PRESET_TEXT" val="单击此处添加标题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4"/>
  <p:tag name="KSO_WM_UNIT_COLOR_SCHEME_PARENT_PAGE" val="0_3"/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08847_5*l_h_f*1_5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UNIT_PRESET_TEXT" val="单击此处输入正文，请言简意赅的阐述观点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custom20208847_5*l_h_i*1_5_2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8847_5*l_h_i*1_4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2"/>
  <p:tag name="KSO_WM_UNIT_USESOURCEFORMAT_APPLY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3"/>
  <p:tag name="KSO_WM_UNIT_COLOR_SCHEME_PARENT_PAGE" val="0_3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8847_5*l_h_a*1_4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UNIT_PRESET_TEXT" val="单击此处添加标题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4"/>
  <p:tag name="KSO_WM_UNIT_COLOR_SCHEME_PARENT_PAGE" val="0_3"/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8847_5*l_h_f*1_4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UNIT_PRESET_TEXT" val="单击此处输入正文，请言简意赅的阐述观点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custom20208847_5*l_h_i*1_4_2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8847_5*l_h_i*1_3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2"/>
  <p:tag name="KSO_WM_UNIT_USESOURCEFORMAT_APPLY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8847_5*l_h_a*1_3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UNIT_PRESET_TEXT" val="单击此处添加标题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2"/>
  <p:tag name="KSO_WM_UNIT_COLOR_SCHEME_PARENT_PAGE" val="0_3"/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8847_5*l_h_f*1_3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UNIT_PRESET_TEXT" val="单击此处输入正文，请言简意赅的阐述观点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custom20208847_5*l_h_i*1_3_2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8847_5*l_h_i*1_2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2"/>
  <p:tag name="KSO_WM_UNIT_USESOURCEFORMAT_APPLY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8847_5*l_h_a*1_2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UNIT_PRESET_TEXT" val="单击此处添加标题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8847_5*l_h_f*1_2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UNIT_PRESET_TEXT" val="单击此处输入正文，请言简意赅的阐述观点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custom20208847_5*l_h_i*1_2_2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88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8847_5*l_h_i*1_1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2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7"/>
  <p:tag name="KSO_WM_UNIT_COLOR_SCHEME_PARENT_PAGE" val="0_3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8847_5*l_h_a*1_1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UNIT_PRESET_TEXT" val="单击此处添加标题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8847_5*l_h_f*1_1_1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UNIT_PRESET_TEXT" val="单击此处输入正文，请言简意赅的阐述观点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custom20208847_5*l_h_i*1_1_2"/>
  <p:tag name="KSO_WM_TEMPLATE_CATEGORY" val="custom"/>
  <p:tag name="KSO_WM_TEMPLATE_INDEX" val="20208847"/>
  <p:tag name="KSO_WM_UNIT_LAYERLEVEL" val="1_1_1"/>
  <p:tag name="KSO_WM_TAG_VERSION" val="1.0"/>
  <p:tag name="KSO_WM_BEAUTIFY_FLAG" val="#wm#"/>
  <p:tag name="KSO_WM_CHIP_GROUPID" val="5ec78d498193540dcf6ea755"/>
  <p:tag name="KSO_WM_CHIP_XID" val="5ec78d498193540dcf6ea759"/>
  <p:tag name="KSO_WM_UNIT_DEC_AREA_ID" val="dfa79e3cf8c64d5a9fbcd81d69afb9e8"/>
  <p:tag name="KSO_WM_ASSEMBLE_CHIP_INDEX" val="de5e43a962864b1b8da0a11af77391c8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495,&quot;width&quot;:8984}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495,&quot;width&quot;:8984}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495,&quot;width&quot;:8984}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8847"/>
  <p:tag name="KSO_WM_CHIP_INFOS" val="{&quot;layout_type&quot;:&quot;formiddle4&quot;,&quot;slide_type&quot;:[&quot;endPage&quot;],&quot;aspect_ratio&quot;:&quot;16:9&quot;}"/>
  <p:tag name="KSO_WM_CHIP_XID" val="5ec34a930ac41c4a0a525d3f"/>
  <p:tag name="KSO_WM_CHIP_FILLPROP" val="[[{&quot;fill_id&quot;:&quot;a4c0727b8e904b97a0aae8e5481eb2d6&quot;,&quot;fill_align&quot;:&quot;cm&quot;,&quot;text_align&quot;:&quot;cm&quot;,&quot;text_direction&quot;:&quot;horizontal&quot;,&quot;chip_types&quot;:[&quot;text&quot;,&quot;header&quot;]}]]"/>
  <p:tag name="KSO_WM_SLIDE_ID" val="custom20208847_47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7"/>
  <p:tag name="KSO_WM_SLIDE_SIZE" val="700*180"/>
  <p:tag name="KSO_WM_SLIDE_POSITION" val="130*140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07-10T17:01:50&quot;,&quot;maxSize&quot;:{&quot;size1&quot;:50.717490867332174},&quot;minSize&quot;:{&quot;size1&quot;:33.61749086733218},&quot;normalSize&quot;:{&quot;size1&quot;:50.717490867332174},&quot;subLayout&quot;:[{&quot;id&quot;:&quot;2020-07-10T17:01:50&quot;,&quot;margin&quot;:{&quot;bottom&quot;:0.15072111785411835,&quot;left&quot;:7.520602226257324,&quot;right&quot;:7.513023376464844,&quot;top&quot;:4.960127353668213},&quot;type&quot;:0},{&quot;id&quot;:&quot;2020-07-10T17:01:50&quot;,&quot;margin&quot;:{&quot;bottom&quot;:7.738108158111572,&quot;left&quot;:7.520602226257324,&quot;right&quot;:7.513023376464844,&quot;top&quot;:0.475459486246109},&quot;type&quot;:0}],&quot;type&quot;:0}"/>
  <p:tag name="KSO_WM_SLIDE_BK_DARK_LIGHT" val="2"/>
  <p:tag name="KSO_WM_SLIDE_BACKGROUND_TYPE" val="general"/>
  <p:tag name="KSO_WM_SLIDE_SUPPORT_FEATURE_TYPE" val="0"/>
  <p:tag name="KSO_WM_TEMPLATE_ASSEMBLE_XID" val="5f082e1a8050c250ba645f2e"/>
  <p:tag name="KSO_WM_TEMPLATE_ASSEMBLE_GROUPID" val="5efb4ed6c9a2f50afb51218d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21819_1*i*1"/>
  <p:tag name="KSO_WM_TEMPLATE_CATEGORY" val="chip"/>
  <p:tag name="KSO_WM_TEMPLATE_INDEX" val="20221819"/>
  <p:tag name="KSO_WM_UNIT_LAYERLEVEL" val="1"/>
  <p:tag name="KSO_WM_TAG_VERSION" val="1.0"/>
  <p:tag name="KSO_WM_BEAUTIFY_FLAG" val="#wm#"/>
  <p:tag name="KSO_WM_CHIP_GROUPID" val="620b553cd9f311da4dab6592"/>
  <p:tag name="KSO_WM_CHIP_XID" val="620b553cd9f311da4dab659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1819_1*a*1"/>
  <p:tag name="KSO_WM_TEMPLATE_CATEGORY" val="chip"/>
  <p:tag name="KSO_WM_TEMPLATE_INDEX" val="20221819"/>
  <p:tag name="KSO_WM_UNIT_LAYERLEVEL" val="1"/>
  <p:tag name="KSO_WM_TAG_VERSION" val="1.0"/>
  <p:tag name="KSO_WM_BEAUTIFY_FLAG" val="#wm#"/>
  <p:tag name="KSO_WM_CHIP_GROUPID" val="620b553cd9f311da4dab6592"/>
  <p:tag name="KSO_WM_CHIP_XID" val="620b553cd9f311da4dab659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884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8847_1*b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UNIT_PRESET_TEXT" val="单击此处添加副标题内容"/>
  <p:tag name="KSO_WM_CHIP_GROUPID" val="5ebce5b80ac41c4a0a525374"/>
  <p:tag name="KSO_WM_CHIP_XID" val="5ebce5b80ac41c4a0a525375"/>
  <p:tag name="KSO_WM_UNIT_DEC_AREA_ID" val="02fecb659bbd435987b665817523d7c1"/>
  <p:tag name="KSO_WM_ASSEMBLE_CHIP_INDEX" val="199052d5c936476f88151aea5cdec594"/>
  <p:tag name="KSO_WM_UNIT_TEXT_FILL_FORE_SCHEMECOLOR_INDEX_BRIGHTNESS" val="0.35"/>
  <p:tag name="KSO_WM_UNIT_TEXT_FILL_FORE_SCHEMECOLOR_INDEX" val="13"/>
  <p:tag name="KSO_WM_UNIT_TEXT_FILL_TYPE" val="1"/>
  <p:tag name="KSO_WM_TEMPLATE_ASSEMBLE_XID" val="5f082e1a8050c250ba645f2e"/>
  <p:tag name="KSO_WM_TEMPLATE_ASSEMBLE_GROUPID" val="5efb4ed6c9a2f50afb51218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4;44;4"/>
  <p:tag name="KSO_WM_UNIT_BLOCK" val="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8847_1*a*1"/>
  <p:tag name="KSO_WM_TEMPLATE_CATEGORY" val="custom"/>
  <p:tag name="KSO_WM_TEMPLATE_INDEX" val="20208847"/>
  <p:tag name="KSO_WM_UNIT_LAYERLEVEL" val="1"/>
  <p:tag name="KSO_WM_TAG_VERSION" val="1.0"/>
  <p:tag name="KSO_WM_BEAUTIFY_FLAG" val="#wm#"/>
  <p:tag name="KSO_WM_UNIT_PRESET_TEXT" val="谢谢观看"/>
  <p:tag name="KSO_WM_CHIP_GROUPID" val="5ebce5b80ac41c4a0a525374"/>
  <p:tag name="KSO_WM_CHIP_XID" val="5ebce5b80ac41c4a0a525375"/>
  <p:tag name="KSO_WM_UNIT_DEC_AREA_ID" val="02fecb659bbd435987b665817523d7c1"/>
  <p:tag name="KSO_WM_ASSEMBLE_CHIP_INDEX" val="199052d5c936476f88151aea5cdec594"/>
  <p:tag name="KSO_WM_UNIT_TEXT_FILL_FORE_SCHEMECOLOR_INDEX_BRIGHTNESS" val="0.15"/>
  <p:tag name="KSO_WM_UNIT_TEXT_FILL_FORE_SCHEMECOLOR_INDEX" val="13"/>
  <p:tag name="KSO_WM_UNIT_TEXT_FILL_TYPE" val="1"/>
  <p:tag name="KSO_WM_UNIT_VALUE" val="7"/>
  <p:tag name="KSO_WM_TEMPLATE_ASSEMBLE_XID" val="5f082e1a8050c250ba645f2e"/>
  <p:tag name="KSO_WM_TEMPLATE_ASSEMBLE_GROUPID" val="5efb4ed6c9a2f50afb51218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frame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SLIDE_BACKGROUND_TYPE" val="leftRigh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DEDE2"/>
      </a:dk2>
      <a:lt2>
        <a:srgbClr val="FFFFFF"/>
      </a:lt2>
      <a:accent1>
        <a:srgbClr val="F2995D"/>
      </a:accent1>
      <a:accent2>
        <a:srgbClr val="D1AD5C"/>
      </a:accent2>
      <a:accent3>
        <a:srgbClr val="ACC269"/>
      </a:accent3>
      <a:accent4>
        <a:srgbClr val="89D583"/>
      </a:accent4>
      <a:accent5>
        <a:srgbClr val="6CE5AC"/>
      </a:accent5>
      <a:accent6>
        <a:srgbClr val="5CF1E1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DEDE2"/>
      </a:dk2>
      <a:lt2>
        <a:srgbClr val="FFFFFF"/>
      </a:lt2>
      <a:accent1>
        <a:srgbClr val="F2995D"/>
      </a:accent1>
      <a:accent2>
        <a:srgbClr val="D1AD5C"/>
      </a:accent2>
      <a:accent3>
        <a:srgbClr val="ACC269"/>
      </a:accent3>
      <a:accent4>
        <a:srgbClr val="89D583"/>
      </a:accent4>
      <a:accent5>
        <a:srgbClr val="6CE5AC"/>
      </a:accent5>
      <a:accent6>
        <a:srgbClr val="5CF1E1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Macintosh PowerPoint</Application>
  <PresentationFormat>宽屏</PresentationFormat>
  <Paragraphs>105</Paragraphs>
  <Slides>32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思源黑体 CN Heavy</vt:lpstr>
      <vt:lpstr>Arial</vt:lpstr>
      <vt:lpstr>Office 主题​​</vt:lpstr>
      <vt:lpstr>1_Office 主题​​</vt:lpstr>
      <vt:lpstr>2_Office 主题​​</vt:lpstr>
      <vt:lpstr>Assignment3</vt:lpstr>
      <vt:lpstr>PowerPoint 演示文稿</vt:lpstr>
      <vt:lpstr>Data preprocess</vt:lpstr>
      <vt:lpstr>PowerPoint 演示文稿</vt:lpstr>
      <vt:lpstr>duration</vt:lpstr>
      <vt:lpstr>passenger_count</vt:lpstr>
      <vt:lpstr>还原纽约出租车计费方式和小费计算方式：fare_amount</vt:lpstr>
      <vt:lpstr>还原纽约出租车计费方式和小费计算方式：tip_amount</vt:lpstr>
      <vt:lpstr>空白演示</vt:lpstr>
      <vt:lpstr>空白演示</vt:lpstr>
      <vt:lpstr>PowerPoint 演示文稿</vt:lpstr>
      <vt:lpstr>PowerPoint 演示文稿</vt:lpstr>
      <vt:lpstr>空白演示</vt:lpstr>
      <vt:lpstr>PowerPoint 演示文稿</vt:lpstr>
      <vt:lpstr>PowerPoint 演示文稿</vt:lpstr>
      <vt:lpstr>第二题&amp;第四题</vt:lpstr>
      <vt:lpstr>主要思路</vt:lpstr>
      <vt:lpstr>总价计算</vt:lpstr>
      <vt:lpstr>PowerPoint 演示文稿</vt:lpstr>
      <vt:lpstr>将一天分为四个时间段</vt:lpstr>
      <vt:lpstr>不够直观，直接上全天的</vt:lpstr>
      <vt:lpstr>没有除以时间   VS  除以时间</vt:lpstr>
      <vt:lpstr>WHY——跟速度有关</vt:lpstr>
      <vt:lpstr>PowerPoint 演示文稿</vt:lpstr>
      <vt:lpstr>从第二问给出的建议</vt:lpstr>
      <vt:lpstr>第四问：第二问相当的不合理！！！</vt:lpstr>
      <vt:lpstr>各地点打车人数及关联度探究</vt:lpstr>
      <vt:lpstr>关联度</vt:lpstr>
      <vt:lpstr>综合收益期望的提出——以三个地点ABC为例</vt:lpstr>
      <vt:lpstr>n=1,2,3,4,5,6时的输出结果</vt:lpstr>
      <vt:lpstr>综合期望收益给出的出车建议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preprocess</dc:title>
  <dc:creator>Yicheng</dc:creator>
  <cp:lastModifiedBy>嘉伟 熊</cp:lastModifiedBy>
  <cp:revision>7</cp:revision>
  <dcterms:created xsi:type="dcterms:W3CDTF">2022-11-22T03:21:00Z</dcterms:created>
  <dcterms:modified xsi:type="dcterms:W3CDTF">2024-06-22T03:51:45Z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260B4D32B8694B33A4969C6403B02607</vt:lpwstr>
  </property>
  <property fmtid="{D5CDD505-2E9C-101B-9397-08002B2CF9AE}" pid="3" name="KSOProductBuildVer">
    <vt:lpwstr>2052-11.1.0.12763</vt:lpwstr>
  </property>
</Properties>
</file>